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86" r:id="rId5"/>
    <p:sldId id="324" r:id="rId6"/>
    <p:sldId id="325" r:id="rId7"/>
    <p:sldId id="338" r:id="rId8"/>
    <p:sldId id="340" r:id="rId9"/>
    <p:sldId id="364" r:id="rId10"/>
    <p:sldId id="376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23" autoAdjust="0"/>
  </p:normalViewPr>
  <p:slideViewPr>
    <p:cSldViewPr>
      <p:cViewPr varScale="1">
        <p:scale>
          <a:sx n="47" d="100"/>
          <a:sy n="47" d="100"/>
        </p:scale>
        <p:origin x="-1302" y="-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1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9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66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94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5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4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95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6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5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4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2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E4E64-CB9B-454A-AE30-6C2B0E7B83C1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765D3-E90A-406B-BF87-52EA40415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2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19811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b="1" dirty="0"/>
              <a:t>Chapter 1</a:t>
            </a:r>
            <a:endParaRPr lang="en-US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b="1" dirty="0" smtClean="0"/>
              <a:t>Section </a:t>
            </a:r>
            <a:r>
              <a:rPr lang="en-US" sz="4800" b="1" dirty="0"/>
              <a:t>3:</a:t>
            </a:r>
            <a:r>
              <a:rPr lang="en-US" sz="4800" dirty="0"/>
              <a:t> Solving Linear Equations</a:t>
            </a:r>
          </a:p>
          <a:p>
            <a:pPr algn="ctr"/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4376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2971799"/>
          </a:xfrm>
        </p:spPr>
        <p:txBody>
          <a:bodyPr>
            <a:normAutofit fontScale="97500"/>
          </a:bodyPr>
          <a:lstStyle/>
          <a:p>
            <a:pPr marL="0" marR="0" indent="0" rtl="0">
              <a:buNone/>
            </a:pPr>
            <a:r>
              <a:rPr lang="en-US" b="0" i="0" u="none" strike="noStrike" baseline="0" dirty="0" smtClean="0">
                <a:latin typeface="Comic Sans MS"/>
              </a:rPr>
              <a:t>It takes you 8 minutes to wash a car and it takes a friend 6 minutes to wash a car.  How long will it take the two of you to wash 7 cars if you work together?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Equations from Word problems</a:t>
            </a:r>
          </a:p>
        </p:txBody>
      </p:sp>
    </p:spTree>
    <p:extLst>
      <p:ext uri="{BB962C8B-B14F-4D97-AF65-F5344CB8AC3E}">
        <p14:creationId xmlns:p14="http://schemas.microsoft.com/office/powerpoint/2010/main" val="58687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005416"/>
          </a:xfrm>
        </p:spPr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VOCABULARY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5084" y="990600"/>
            <a:ext cx="61722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600" dirty="0" smtClean="0">
                <a:latin typeface="Comic Sans MS"/>
              </a:rPr>
              <a:t>An </a:t>
            </a:r>
            <a:r>
              <a:rPr lang="en-US" sz="2600" b="1" u="sng" dirty="0" smtClean="0">
                <a:latin typeface="Comic Sans MS"/>
              </a:rPr>
              <a:t>equation </a:t>
            </a:r>
            <a:r>
              <a:rPr lang="en-US" sz="2600" dirty="0" smtClean="0">
                <a:latin typeface="Comic Sans MS"/>
              </a:rPr>
              <a:t>is a statement in which two expressions are equal.</a:t>
            </a:r>
            <a:endParaRPr lang="en-US" sz="2600" dirty="0">
              <a:latin typeface="Comic Sans M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2900" y="2057400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00B0F0"/>
                </a:solidFill>
                <a:latin typeface="Comic Sans MS"/>
              </a:rPr>
              <a:t>A </a:t>
            </a:r>
            <a:r>
              <a:rPr lang="en-US" b="1" u="sng" dirty="0" smtClean="0">
                <a:solidFill>
                  <a:srgbClr val="00B0F0"/>
                </a:solidFill>
                <a:latin typeface="Comic Sans MS"/>
              </a:rPr>
              <a:t>linear equation</a:t>
            </a:r>
            <a:r>
              <a:rPr lang="en-US" dirty="0" smtClean="0">
                <a:solidFill>
                  <a:srgbClr val="00B0F0"/>
                </a:solidFill>
                <a:latin typeface="Comic Sans MS"/>
              </a:rPr>
              <a:t> in one variable is an equation that can be written in the form ax = b where a and b are constants and a </a:t>
            </a:r>
            <a:r>
              <a:rPr lang="en-US" dirty="0" smtClean="0">
                <a:solidFill>
                  <a:srgbClr val="00B0F0"/>
                </a:solidFill>
                <a:latin typeface="Comic Sans MS"/>
                <a:sym typeface="Symbol"/>
              </a:rPr>
              <a:t> 0.</a:t>
            </a:r>
            <a:endParaRPr lang="en-US" dirty="0">
              <a:solidFill>
                <a:srgbClr val="00B0F0"/>
              </a:solidFill>
              <a:latin typeface="Comic Sans MS"/>
              <a:sym typeface="Symbo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2900" y="3606800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omic Sans MS"/>
              </a:rPr>
              <a:t>A number is a </a:t>
            </a:r>
            <a:r>
              <a:rPr lang="en-US" b="1" u="sng" dirty="0" smtClean="0">
                <a:latin typeface="Comic Sans MS"/>
              </a:rPr>
              <a:t>solution</a:t>
            </a:r>
            <a:r>
              <a:rPr lang="en-US" dirty="0" smtClean="0">
                <a:latin typeface="Comic Sans MS"/>
              </a:rPr>
              <a:t> of an equation if the statement is true when the number is substituted for the variable.</a:t>
            </a:r>
            <a:endParaRPr lang="en-US" dirty="0">
              <a:latin typeface="Comic Sans M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0160" y="5130800"/>
            <a:ext cx="6858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0" i="0" u="none" strike="noStrike" baseline="0" dirty="0" smtClean="0">
                <a:solidFill>
                  <a:srgbClr val="00B0F0"/>
                </a:solidFill>
                <a:latin typeface="Comic Sans MS"/>
              </a:rPr>
              <a:t>Two equations are </a:t>
            </a:r>
            <a:r>
              <a:rPr lang="en-US" sz="2600" b="1" i="0" u="sng" strike="noStrike" baseline="0" dirty="0" smtClean="0">
                <a:solidFill>
                  <a:srgbClr val="00B0F0"/>
                </a:solidFill>
                <a:latin typeface="Comic Sans MS"/>
              </a:rPr>
              <a:t>equivalent</a:t>
            </a:r>
            <a:r>
              <a:rPr lang="en-US" sz="2600" b="0" i="0" u="none" strike="noStrike" baseline="0" dirty="0" smtClean="0">
                <a:solidFill>
                  <a:srgbClr val="00B0F0"/>
                </a:solidFill>
                <a:latin typeface="Comic Sans MS"/>
              </a:rPr>
              <a:t> if they have the same solutions.</a:t>
            </a:r>
          </a:p>
          <a:p>
            <a:pPr lvl="1"/>
            <a:r>
              <a:rPr lang="en-US" sz="2600" b="0" i="0" u="none" strike="noStrike" baseline="0" dirty="0" smtClean="0">
                <a:solidFill>
                  <a:srgbClr val="00B0F0"/>
                </a:solidFill>
                <a:latin typeface="Comic Sans MS"/>
              </a:rPr>
              <a:t>	x – 4 = 1 and x = 5 are equivalent 	because they both have the number 	5 as their only solutions.</a:t>
            </a:r>
          </a:p>
        </p:txBody>
      </p:sp>
    </p:spTree>
    <p:extLst>
      <p:ext uri="{BB962C8B-B14F-4D97-AF65-F5344CB8AC3E}">
        <p14:creationId xmlns:p14="http://schemas.microsoft.com/office/powerpoint/2010/main" val="198664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Equations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473416"/>
              </p:ext>
            </p:extLst>
          </p:nvPr>
        </p:nvGraphicFramePr>
        <p:xfrm>
          <a:off x="388938" y="2286000"/>
          <a:ext cx="29575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1015920" imgH="393480" progId="Equation.3">
                  <p:embed/>
                </p:oleObj>
              </mc:Choice>
              <mc:Fallback>
                <p:oleObj name="Equation" r:id="rId3" imgW="101592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938" y="2286000"/>
                        <a:ext cx="2957512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04800" y="4602778"/>
            <a:ext cx="3429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 startAt="2"/>
            </a:pPr>
            <a:r>
              <a:rPr lang="pt-BR" sz="2600" b="0" i="0" u="none" strike="noStrike" baseline="0" dirty="0" smtClean="0">
                <a:latin typeface="Comic Sans MS"/>
              </a:rPr>
              <a:t>     5n + 11 = 7n -9</a:t>
            </a:r>
            <a:endParaRPr lang="pt-BR" sz="2600" dirty="0">
              <a:latin typeface="Comic Sans M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6477000"/>
            <a:ext cx="340670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b="0" i="0" u="none" strike="noStrike" baseline="0" dirty="0" smtClean="0">
                <a:latin typeface="Comic Sans MS"/>
              </a:rPr>
              <a:t>3.    4r – 2(r +1) = -11</a:t>
            </a:r>
          </a:p>
        </p:txBody>
      </p:sp>
    </p:spTree>
    <p:extLst>
      <p:ext uri="{BB962C8B-B14F-4D97-AF65-F5344CB8AC3E}">
        <p14:creationId xmlns:p14="http://schemas.microsoft.com/office/powerpoint/2010/main" val="289635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033037"/>
              </p:ext>
            </p:extLst>
          </p:nvPr>
        </p:nvGraphicFramePr>
        <p:xfrm>
          <a:off x="381000" y="762000"/>
          <a:ext cx="280267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1193760" imgH="393480" progId="Equation.3">
                  <p:embed/>
                </p:oleObj>
              </mc:Choice>
              <mc:Fallback>
                <p:oleObj name="Equation" r:id="rId3" imgW="119376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762000"/>
                        <a:ext cx="2802673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457200" y="3200400"/>
            <a:ext cx="37705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0" i="0" u="none" strike="noStrike" baseline="0" dirty="0" smtClean="0">
                <a:latin typeface="Comic Sans MS"/>
              </a:rPr>
              <a:t>5.  3(x – 6) = -3(2x – 5)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1567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0"/>
            <a:ext cx="6172200" cy="1905000"/>
          </a:xfrm>
        </p:spPr>
        <p:txBody>
          <a:bodyPr>
            <a:normAutofit fontScale="90000"/>
          </a:bodyPr>
          <a:lstStyle/>
          <a:p>
            <a:r>
              <a:rPr lang="en-US" b="1" i="0" u="none" strike="noStrike" baseline="0" dirty="0" smtClean="0">
                <a:latin typeface="Comic Sans MS"/>
              </a:rPr>
              <a:t>Describe the error(s).  Then write the correct steps.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410319"/>
              </p:ext>
            </p:extLst>
          </p:nvPr>
        </p:nvGraphicFramePr>
        <p:xfrm>
          <a:off x="2286000" y="2362200"/>
          <a:ext cx="300100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3" imgW="901309" imgH="393529" progId="Equation.3">
                  <p:embed/>
                </p:oleObj>
              </mc:Choice>
              <mc:Fallback>
                <p:oleObj name="Equation" r:id="rId3" imgW="901309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362200"/>
                        <a:ext cx="3001008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169362"/>
              </p:ext>
            </p:extLst>
          </p:nvPr>
        </p:nvGraphicFramePr>
        <p:xfrm>
          <a:off x="1905000" y="3733800"/>
          <a:ext cx="34290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5" imgW="1167893" imgH="393529" progId="Equation.3">
                  <p:embed/>
                </p:oleObj>
              </mc:Choice>
              <mc:Fallback>
                <p:oleObj name="Equation" r:id="rId5" imgW="1167893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733800"/>
                        <a:ext cx="3429000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238077"/>
              </p:ext>
            </p:extLst>
          </p:nvPr>
        </p:nvGraphicFramePr>
        <p:xfrm>
          <a:off x="3459480" y="6248400"/>
          <a:ext cx="138684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7" imgW="545863" imgH="393529" progId="Equation.3">
                  <p:embed/>
                </p:oleObj>
              </mc:Choice>
              <mc:Fallback>
                <p:oleObj name="Equation" r:id="rId7" imgW="545863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480" y="6248400"/>
                        <a:ext cx="1386840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19400" y="5105400"/>
            <a:ext cx="2667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6x + 5 = -2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6x = -7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60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6172200" cy="2209800"/>
          </a:xfrm>
        </p:spPr>
        <p:txBody>
          <a:bodyPr>
            <a:normAutofit/>
          </a:bodyPr>
          <a:lstStyle/>
          <a:p>
            <a:r>
              <a:rPr lang="en-US" b="1" i="0" u="none" strike="noStrike" baseline="0" dirty="0" smtClean="0">
                <a:latin typeface="Comic Sans MS"/>
              </a:rPr>
              <a:t>Describe the error(s).  Then write the correct steps.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7200" y="3331339"/>
            <a:ext cx="61722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2(5x + 6) = -3(x - 6)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dirty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10x + 12 = -3x + 18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7x +12 = 18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7x = 6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          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937623"/>
              </p:ext>
            </p:extLst>
          </p:nvPr>
        </p:nvGraphicFramePr>
        <p:xfrm>
          <a:off x="2286000" y="5637400"/>
          <a:ext cx="1618272" cy="144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431613" imgH="393529" progId="Equation.3">
                  <p:embed/>
                </p:oleObj>
              </mc:Choice>
              <mc:Fallback>
                <p:oleObj name="Equation" r:id="rId3" imgW="431613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637400"/>
                        <a:ext cx="1618272" cy="14491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0287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8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i="0" u="none" strike="noStrike" baseline="0" dirty="0" smtClean="0">
                <a:latin typeface="Comic Sans MS"/>
              </a:rPr>
              <a:t>Solving Equations from Word problems</a:t>
            </a:r>
          </a:p>
        </p:txBody>
      </p:sp>
      <p:sp>
        <p:nvSpPr>
          <p:cNvPr id="4" name="Rectangle 3"/>
          <p:cNvSpPr/>
          <p:nvPr/>
        </p:nvSpPr>
        <p:spPr>
          <a:xfrm>
            <a:off x="-5080" y="2362200"/>
            <a:ext cx="685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latin typeface="Comic Sans MS"/>
              </a:rPr>
              <a:t>During one shift, a waiter earns wages of $30 and gets an additional 15% in tips on </a:t>
            </a:r>
            <a:r>
              <a:rPr lang="en-US" sz="3200" b="0" i="0" u="none" strike="noStrike" baseline="0" dirty="0" smtClean="0">
                <a:latin typeface="Comic Sans MS"/>
              </a:rPr>
              <a:t>customer’s </a:t>
            </a:r>
            <a:r>
              <a:rPr lang="en-US" sz="3200" b="0" i="0" u="none" strike="noStrike" baseline="0" dirty="0" smtClean="0">
                <a:latin typeface="Comic Sans MS"/>
              </a:rPr>
              <a:t>food bills.  The waiter </a:t>
            </a:r>
            <a:r>
              <a:rPr lang="en-US" sz="3200" b="0" i="0" u="none" strike="noStrike" baseline="0" dirty="0" smtClean="0">
                <a:latin typeface="Comic Sans MS"/>
              </a:rPr>
              <a:t>earns </a:t>
            </a:r>
            <a:r>
              <a:rPr lang="en-US" sz="3200" b="0" i="0" u="none" strike="noStrike" baseline="0" dirty="0" smtClean="0">
                <a:latin typeface="Comic Sans MS"/>
              </a:rPr>
              <a:t>$105. What is the total of the </a:t>
            </a:r>
            <a:r>
              <a:rPr lang="en-US" sz="3200" b="0" i="0" u="none" strike="noStrike" baseline="0" dirty="0" smtClean="0">
                <a:latin typeface="Comic Sans MS"/>
              </a:rPr>
              <a:t>customers’ </a:t>
            </a:r>
            <a:r>
              <a:rPr lang="en-US" sz="3200" b="0" i="0" u="none" strike="noStrike" baseline="0" dirty="0" smtClean="0">
                <a:latin typeface="Comic Sans MS"/>
              </a:rPr>
              <a:t>food bills?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76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u="none" strike="noStrike" baseline="0" dirty="0" smtClean="0">
                <a:latin typeface="Comic Sans MS"/>
              </a:rPr>
              <a:t>Solving Equations from Word problems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2045176"/>
            <a:ext cx="6705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0" i="0" u="none" strike="noStrike" baseline="0" dirty="0" smtClean="0">
                <a:latin typeface="Comic Sans MS"/>
              </a:rPr>
              <a:t>A real state broker’s base salary is $18,000.  She earns a 4% commission on total sales.  How much must she sell to earn $55,000 total?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855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172200" cy="1524000"/>
          </a:xfrm>
        </p:spPr>
        <p:txBody>
          <a:bodyPr>
            <a:normAutofit fontScale="90000"/>
          </a:bodyPr>
          <a:lstStyle/>
          <a:p>
            <a:r>
              <a:rPr lang="en-US" b="1" i="0" u="none" strike="noStrike" baseline="0" dirty="0" smtClean="0">
                <a:latin typeface="Comic Sans MS"/>
              </a:rPr>
              <a:t>Solving Equations from Word problems</a:t>
            </a:r>
            <a:br>
              <a:rPr lang="en-US" b="1" i="0" u="none" strike="noStrike" baseline="0" dirty="0" smtClean="0">
                <a:latin typeface="Comic Sans MS"/>
              </a:rPr>
            </a:b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981200"/>
            <a:ext cx="6858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0" i="0" u="none" strike="noStrike" baseline="0" dirty="0" smtClean="0">
                <a:latin typeface="Comic Sans MS"/>
              </a:rPr>
              <a:t>You have a 3 inch by 5 inch photo that you want to enlarge, mat and frame.  You want the width of the mat to be 2 inches on all sides.  You want the perimeter of the framed photo to be 44 inches.  By what percent should you enlarge the photo?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14601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366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PowerPoint Presentation</vt:lpstr>
      <vt:lpstr>VOCABULARY</vt:lpstr>
      <vt:lpstr>Solving Equations</vt:lpstr>
      <vt:lpstr>PowerPoint Presentation</vt:lpstr>
      <vt:lpstr>Describe the error(s).  Then write the correct steps.</vt:lpstr>
      <vt:lpstr>Describe the error(s).  Then write the correct steps.</vt:lpstr>
      <vt:lpstr>Solving Equations from Word problems</vt:lpstr>
      <vt:lpstr>Solving Equations from Word problems</vt:lpstr>
      <vt:lpstr>Solving Equations from Word problems </vt:lpstr>
      <vt:lpstr>Solving Equations from Word problems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4</cp:revision>
  <dcterms:created xsi:type="dcterms:W3CDTF">2011-08-25T12:40:14Z</dcterms:created>
  <dcterms:modified xsi:type="dcterms:W3CDTF">2011-09-01T15:59:18Z</dcterms:modified>
</cp:coreProperties>
</file>